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79" r:id="rId4"/>
    <p:sldId id="582" r:id="rId5"/>
    <p:sldId id="403" r:id="rId6"/>
    <p:sldId id="259" r:id="rId7"/>
    <p:sldId id="397" r:id="rId8"/>
    <p:sldId id="398" r:id="rId9"/>
    <p:sldId id="260" r:id="rId10"/>
    <p:sldId id="395" r:id="rId11"/>
    <p:sldId id="400" r:id="rId12"/>
    <p:sldId id="583" r:id="rId13"/>
    <p:sldId id="405" r:id="rId14"/>
    <p:sldId id="407" r:id="rId15"/>
    <p:sldId id="261" r:id="rId16"/>
    <p:sldId id="401" r:id="rId17"/>
    <p:sldId id="262" r:id="rId18"/>
    <p:sldId id="263" r:id="rId19"/>
    <p:sldId id="586" r:id="rId20"/>
    <p:sldId id="264" r:id="rId21"/>
    <p:sldId id="404" r:id="rId22"/>
    <p:sldId id="396" r:id="rId23"/>
    <p:sldId id="306" r:id="rId24"/>
    <p:sldId id="265" r:id="rId25"/>
    <p:sldId id="406" r:id="rId26"/>
    <p:sldId id="266" r:id="rId27"/>
    <p:sldId id="267" r:id="rId28"/>
    <p:sldId id="269" r:id="rId29"/>
    <p:sldId id="402" r:id="rId30"/>
    <p:sldId id="268" r:id="rId31"/>
    <p:sldId id="585" r:id="rId32"/>
    <p:sldId id="399" r:id="rId33"/>
    <p:sldId id="584" r:id="rId34"/>
    <p:sldId id="410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Louis Deudon" initials="PD" lastIdx="15" clrIdx="0">
    <p:extLst>
      <p:ext uri="{19B8F6BF-5375-455C-9EA6-DF929625EA0E}">
        <p15:presenceInfo xmlns:p15="http://schemas.microsoft.com/office/powerpoint/2012/main" userId="S::pldeudon@ccc.brussels::3a0daa69-15e0-49a3-bb1d-8bf9c8c26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0"/>
  </p:normalViewPr>
  <p:slideViewPr>
    <p:cSldViewPr snapToGrid="0" snapToObjects="1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5510800670872E-2"/>
          <c:y val="4.3650734028781127E-2"/>
          <c:w val="0.54330203485043416"/>
          <c:h val="0.8452304289565313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Neutralizing antibodies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65</c:v>
                </c:pt>
                <c:pt idx="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51-4D44-BC34-CF2A4A6B8E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Euroimmun IgG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771599657827203E-2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65</c:v>
                </c:pt>
                <c:pt idx="1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51-4D44-BC34-CF2A4A6B8E5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Euroimmun QuantiVac IgG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65</c:v>
                </c:pt>
                <c:pt idx="1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51-4D44-BC34-CF2A4A6B8E5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Elecsys NP 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6651-4D44-BC34-CF2A4A6B8E5C}"/>
              </c:ext>
            </c:extLst>
          </c:dPt>
          <c:dLbls>
            <c:dLbl>
              <c:idx val="1"/>
              <c:layout>
                <c:manualLayout>
                  <c:x val="-2.2668947818648417E-3"/>
                  <c:y val="-9.89082599421023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65</c:v>
                </c:pt>
                <c:pt idx="1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51-4D44-BC34-CF2A4A6B8E5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Elecsys 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51-4D44-BC34-CF2A4A6B8E5C}"/>
                </c:ext>
              </c:extLst>
            </c:dLbl>
            <c:dLbl>
              <c:idx val="1"/>
              <c:layout>
                <c:manualLayout>
                  <c:x val="-2.1385799828914386E-3"/>
                  <c:y val="1.2373752814956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335329341317366E-2"/>
                      <c:h val="7.09342772135732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  <c:pt idx="0">
                  <c:v>65</c:v>
                </c:pt>
                <c:pt idx="1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651-4D44-BC34-CF2A4A6B8E5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VIDAS IgG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  <c:pt idx="0">
                  <c:v>63</c:v>
                </c:pt>
                <c:pt idx="1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651-4D44-BC34-CF2A4A6B8E5C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Microblot array NP antigen 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Feuil1!$H$2:$H$3</c:f>
              <c:numCache>
                <c:formatCode>General</c:formatCode>
                <c:ptCount val="2"/>
                <c:pt idx="0">
                  <c:v>65</c:v>
                </c:pt>
                <c:pt idx="1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651-4D44-BC34-CF2A4A6B8E5C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Microblot array RDB antigen 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771599657827203E-2"/>
                  <c:y val="1.190476190476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Feuil1!$I$2:$I$3</c:f>
              <c:numCache>
                <c:formatCode>General</c:formatCode>
                <c:ptCount val="2"/>
                <c:pt idx="0">
                  <c:v>63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651-4D44-BC34-CF2A4A6B8E5C}"/>
            </c:ext>
          </c:extLst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Microblot array S2 antigen </c:v>
                </c:pt>
              </c:strCache>
            </c:strRef>
          </c:tx>
          <c:spPr>
            <a:ln w="22225" cap="rnd" cmpd="sng" algn="ctr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187339606501283E-2"/>
                  <c:y val="-3.968253968254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51-4D44-BC34-CF2A4A6B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 visit</c:v>
                </c:pt>
                <c:pt idx="1">
                  <c:v>6 month visit</c:v>
                </c:pt>
              </c:strCache>
            </c:strRef>
          </c:cat>
          <c:val>
            <c:numRef>
              <c:f>Feuil1!$J$2:$J$3</c:f>
              <c:numCache>
                <c:formatCode>General</c:formatCode>
                <c:ptCount val="2"/>
                <c:pt idx="0">
                  <c:v>33</c:v>
                </c:pt>
                <c:pt idx="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651-4D44-BC34-CF2A4A6B8E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38089232"/>
        <c:axId val="1938090064"/>
      </c:lineChart>
      <c:catAx>
        <c:axId val="193808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8090064"/>
        <c:crosses val="autoZero"/>
        <c:auto val="1"/>
        <c:lblAlgn val="ctr"/>
        <c:lblOffset val="100"/>
        <c:noMultiLvlLbl val="0"/>
      </c:catAx>
      <c:valAx>
        <c:axId val="1938090064"/>
        <c:scaling>
          <c:orientation val="minMax"/>
          <c:max val="75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120000" spcFirstLastPara="1" vertOverflow="ellipsis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8089232"/>
        <c:crossesAt val="1"/>
        <c:crossBetween val="between"/>
        <c:majorUnit val="5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20BA3-E52F-D849-B259-7A280C3A7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F7A42D-B76C-454C-A951-2DEB2E53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75850-6FCB-4946-8705-57119BB0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76A4AF-E221-C24F-9532-B2A96995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84FF5-B234-1F48-A5CA-1C420C8F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3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4C6B3-F1B1-2948-A3C4-80752631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C72DD7-D5B8-6B47-B0C3-8ABC09993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73391-1AD1-FD4E-8C15-8E85A57D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38259-482B-8346-A435-03C828E3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51CB05-CFAE-204A-97DF-C5276D5F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95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3D2E28-B273-404A-A91C-774A0DB0B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CBA5D9-5B8B-DA41-B4E1-DD480D7D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7C12F-E65B-404E-9E58-6018A5BB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794DF-EDC6-9E40-977B-7DA0C632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F1C8F9-486F-5D43-A359-5E4FF71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56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FCCAB-C46D-6142-B962-8C2CF199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DA8271-6808-C744-BBD2-73EA2121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F20837-3148-414D-B372-3165983A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AC9C4E-0B0F-D449-AEEE-26010AB7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998996-F83F-9344-B97D-57764A62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95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4AB4B-898D-A04C-94E9-7C199AC1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8C15A8-787E-4047-9AA6-60A4A420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EB410-205A-9E44-BD2B-56D1047D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2CEB13-37B0-3B49-BE12-60A6B292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A3329-1807-AA47-AFF1-642C6D1F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2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C9DDF-99E9-CF4E-896D-6B55ADF9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1E48C6-C5AF-064A-8A07-C669346EF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7ED0D7-8378-484C-AB9E-1B1F5FD27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3A693B-78CA-3E45-BA70-147EBEA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764C07-82D0-FD46-B32B-7A4CD846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2630FC-53D5-7145-A095-3F7EA284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0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3E05C-5679-7144-9539-774CD911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7C7E2-A094-C543-B0DE-5258A2059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B7A6C-B20F-1D4B-92C4-AE240DA05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B005A5-7808-BB42-A3C3-7B13D0FE9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7689FF-2902-ED49-A3FD-029D7F3BA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3CFC90-863D-A64B-B97B-7230BF6A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7682B7-A106-B849-96D1-C55D552D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5D0AB0-CCB9-0447-B298-6DF2556C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C1C72-56F2-E140-8F56-F5576D72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068956-040A-C347-93CE-53FBDA6D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9CD072-E3B8-C34B-B7CD-1D39060C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B557C7-DBB8-304F-B562-23AE0301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3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C5D89C-6979-2C4B-AFA0-5E2A3E18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5B93DA-277D-3D45-861A-E78FBB02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3DA4A1-A5F4-2A48-A380-641C5A75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2F5C2-D5E4-994D-8E06-7E7DB9C5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0AFFB2-6096-EA40-9AEF-7ACA659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8C85C-4759-E140-B08F-6269E2B65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08866-F666-634A-A83D-F8813C82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B89DA0-37CA-C945-8AC0-5B5505F9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88AA1C-F603-AF4D-B0F2-EA16B6AE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86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0227-826F-464E-A000-7C19EE20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E00B5D-DA41-AF4C-82AB-F0F3F9713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DECB4-904F-E94B-AF56-405467106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F74A8E-59FC-AB45-8581-9EF285FD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25A20B-C544-5741-AF6D-16884B47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F3940D-0C6D-8A47-BE68-8F9B4433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03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E80425-49C1-654F-9B66-C5754BCA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A329B3-CDF1-7343-AE69-4B72BFE27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A47AF8-F671-7446-9514-FF8D4CF08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2B88-DA42-6D42-B7E5-95B341BC4A68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BD732-AD9D-2D4C-ACF4-C5F46087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35140-E5CA-B746-941C-2A024F89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3FF7-3FA1-BA4E-80CB-27854C58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9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linicaltrials.gov/ct2/show/NCT043807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C0D936-D534-D447-8525-ABA18CC5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fr-FR" sz="4000"/>
              <a:t>Covid19 et Vaccination: toutes vos questions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5481F2-481C-F94D-A1E4-A289F06E8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fr-FR" sz="2000"/>
              <a:t>Dr Ch. Martin</a:t>
            </a:r>
          </a:p>
          <a:p>
            <a:pPr algn="l"/>
            <a:r>
              <a:rPr lang="fr-FR" sz="2000"/>
              <a:t>CHU Saint-Pierre, Bruxelles</a:t>
            </a: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C7E427-65F8-B443-AE1E-3BDFD3A9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2" b="-1"/>
          <a:stretch/>
        </p:blipFill>
        <p:spPr>
          <a:xfrm>
            <a:off x="225454" y="497336"/>
            <a:ext cx="8225626" cy="5662263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425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9782"/>
            <a:ext cx="10515600" cy="688928"/>
          </a:xfrm>
        </p:spPr>
        <p:txBody>
          <a:bodyPr>
            <a:normAutofit fontScale="90000"/>
          </a:bodyPr>
          <a:lstStyle/>
          <a:p>
            <a:r>
              <a:rPr lang="fr-FR" b="0" dirty="0">
                <a:solidFill>
                  <a:srgbClr val="C00000"/>
                </a:solidFill>
              </a:rPr>
              <a:t>Effets secondaires du vaccin </a:t>
            </a:r>
            <a:r>
              <a:rPr lang="fr-FR" dirty="0">
                <a:solidFill>
                  <a:srgbClr val="C00000"/>
                </a:solidFill>
              </a:rPr>
              <a:t>Pfizer-</a:t>
            </a:r>
            <a:r>
              <a:rPr lang="fr-FR" dirty="0" err="1">
                <a:solidFill>
                  <a:srgbClr val="C00000"/>
                </a:solidFill>
              </a:rPr>
              <a:t>BioNTech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3060" y="1643265"/>
            <a:ext cx="6676697" cy="507821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275" y="211397"/>
            <a:ext cx="1115963" cy="7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851" y="666915"/>
            <a:ext cx="1787131" cy="1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021" y="1045308"/>
            <a:ext cx="4601980" cy="17994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68774" y="3390980"/>
            <a:ext cx="5304694" cy="206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133" dirty="0">
                <a:solidFill>
                  <a:srgbClr val="0055A5"/>
                </a:solidFill>
              </a:rPr>
              <a:t>Principaux effets secondaires: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55A5"/>
                </a:solidFill>
              </a:rPr>
              <a:t>locaux: douleur et rougeur au point d’injection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55A5"/>
                </a:solidFill>
              </a:rPr>
              <a:t>Généraux </a:t>
            </a:r>
          </a:p>
          <a:p>
            <a:pPr lvl="1"/>
            <a:r>
              <a:rPr lang="fr-FR" sz="2133" dirty="0">
                <a:solidFill>
                  <a:srgbClr val="0055A5"/>
                </a:solidFill>
              </a:rPr>
              <a:t>		- fièvre 10-15% </a:t>
            </a:r>
          </a:p>
          <a:p>
            <a:pPr lvl="1"/>
            <a:r>
              <a:rPr lang="fr-FR" sz="2133" dirty="0">
                <a:solidFill>
                  <a:srgbClr val="0055A5"/>
                </a:solidFill>
              </a:rPr>
              <a:t>		- maux de tête 50%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BA7144-7D71-AA4F-856F-F1CC6FBF3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0" y="1037095"/>
            <a:ext cx="2393639" cy="5830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98DE93-8DA4-784F-9503-9D87AC384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86" y="935220"/>
            <a:ext cx="4440687" cy="58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C4147B-08B7-A141-9946-67A1B1D5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r-FR"/>
              <a:t>Effets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797C3-62C8-BA4E-A167-95488D92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4156"/>
            <a:ext cx="5092194" cy="4351338"/>
          </a:xfrm>
        </p:spPr>
        <p:txBody>
          <a:bodyPr>
            <a:normAutofit/>
          </a:bodyPr>
          <a:lstStyle/>
          <a:p>
            <a:r>
              <a:rPr lang="fr-BE" sz="2600"/>
              <a:t>Grande majorité des effets secondaires : le lendemain de la vaccination et durée &lt;3 jours (plutôt 1-2). </a:t>
            </a:r>
          </a:p>
          <a:p>
            <a:r>
              <a:rPr lang="fr-BE" sz="2600"/>
              <a:t>Effets secondaires attendus et classiques des vaccins</a:t>
            </a:r>
          </a:p>
          <a:p>
            <a:r>
              <a:rPr lang="fr-BE" sz="2600"/>
              <a:t>30-40% prendront du paracetamol</a:t>
            </a:r>
          </a:p>
          <a:p>
            <a:r>
              <a:rPr lang="fr-BE" sz="2600"/>
              <a:t>Un peu plus fréquents après la 2ème dose et chez les personnes plus jeunes</a:t>
            </a:r>
            <a:endParaRPr lang="fr-FR" sz="26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s et Photos de Mutant. 11 472 images et photographies libres de droits  de Mutant disponibles à la recherche parmi des milliers de photographes.">
            <a:extLst>
              <a:ext uri="{FF2B5EF4-FFF2-40B4-BE49-F238E27FC236}">
                <a16:creationId xmlns:a16="http://schemas.microsoft.com/office/drawing/2014/main" id="{D4705F68-D2FC-2345-ADC4-7F1559574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r="2" b="4270"/>
          <a:stretch/>
        </p:blipFill>
        <p:spPr bwMode="auto">
          <a:xfrm>
            <a:off x="7901259" y="2846260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Spider-Man — Wikipédia">
            <a:extLst>
              <a:ext uri="{FF2B5EF4-FFF2-40B4-BE49-F238E27FC236}">
                <a16:creationId xmlns:a16="http://schemas.microsoft.com/office/drawing/2014/main" id="{28AB3513-FE40-E447-BD16-F4559C174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5079" b="-1"/>
          <a:stretch/>
        </p:blipFill>
        <p:spPr bwMode="auto">
          <a:xfrm>
            <a:off x="6261607" y="33867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8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DE1A2-0DFF-3542-B350-65EBD00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Réactions allergiques?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71F2AB-AEFC-6946-8145-49404549E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46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800606D7-E9C6-634C-8F8D-4A0D4E96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4" r="13423"/>
          <a:stretch/>
        </p:blipFill>
        <p:spPr>
          <a:xfrm>
            <a:off x="5892800" y="304800"/>
            <a:ext cx="6100457" cy="248194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03A984-0817-4694-9149-880B1659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11" y="1389888"/>
            <a:ext cx="3986155" cy="4724870"/>
          </a:xfrm>
        </p:spPr>
        <p:txBody>
          <a:bodyPr>
            <a:normAutofit/>
          </a:bodyPr>
          <a:lstStyle/>
          <a:p>
            <a:r>
              <a:rPr lang="en-US" sz="2000" dirty="0" err="1"/>
              <a:t>Réactions</a:t>
            </a:r>
            <a:r>
              <a:rPr lang="en-US" sz="2000" dirty="0"/>
              <a:t> </a:t>
            </a:r>
            <a:r>
              <a:rPr lang="en-US" sz="2000" dirty="0" err="1"/>
              <a:t>anaphylactiques</a:t>
            </a:r>
            <a:r>
              <a:rPr lang="en-US" sz="2000" dirty="0"/>
              <a:t>/</a:t>
            </a:r>
            <a:r>
              <a:rPr lang="en-US" sz="2000" dirty="0" err="1"/>
              <a:t>anaphylactoïdes</a:t>
            </a:r>
            <a:endParaRPr lang="en-US" sz="2000" dirty="0"/>
          </a:p>
          <a:p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probablement</a:t>
            </a:r>
            <a:r>
              <a:rPr lang="en-US" sz="2000" dirty="0"/>
              <a:t> </a:t>
            </a:r>
            <a:r>
              <a:rPr lang="en-US" sz="2000" dirty="0" err="1"/>
              <a:t>liées</a:t>
            </a:r>
            <a:r>
              <a:rPr lang="en-US" sz="2000" dirty="0"/>
              <a:t> au PEG, </a:t>
            </a:r>
            <a:r>
              <a:rPr lang="en-US" sz="2000" dirty="0" err="1"/>
              <a:t>une</a:t>
            </a:r>
            <a:r>
              <a:rPr lang="en-US" sz="2000" dirty="0"/>
              <a:t> des </a:t>
            </a:r>
            <a:r>
              <a:rPr lang="en-US" sz="2000" dirty="0" err="1"/>
              <a:t>nanoparticules</a:t>
            </a:r>
            <a:r>
              <a:rPr lang="en-US" sz="2000" dirty="0"/>
              <a:t> </a:t>
            </a:r>
            <a:r>
              <a:rPr lang="en-US" sz="2000" dirty="0" err="1"/>
              <a:t>lipidiques</a:t>
            </a:r>
            <a:endParaRPr lang="en-US" sz="2000" dirty="0"/>
          </a:p>
          <a:p>
            <a:r>
              <a:rPr lang="en-US" sz="1800" dirty="0" err="1"/>
              <a:t>Connu</a:t>
            </a:r>
            <a:r>
              <a:rPr lang="en-US" sz="1800" dirty="0"/>
              <a:t> avec </a:t>
            </a:r>
            <a:r>
              <a:rPr lang="en-US" sz="1800" dirty="0" err="1"/>
              <a:t>d’autres</a:t>
            </a:r>
            <a:r>
              <a:rPr lang="en-US" sz="1800" dirty="0"/>
              <a:t> medicaments </a:t>
            </a:r>
            <a:r>
              <a:rPr lang="en-US" sz="1800" dirty="0" err="1"/>
              <a:t>PEGylés</a:t>
            </a:r>
            <a:endParaRPr lang="en-US" sz="1800" dirty="0"/>
          </a:p>
          <a:p>
            <a:r>
              <a:rPr lang="en-US" sz="1800" dirty="0"/>
              <a:t>Estimation </a:t>
            </a:r>
            <a:r>
              <a:rPr lang="en-US" sz="1800" dirty="0" err="1"/>
              <a:t>actuelle</a:t>
            </a:r>
            <a:r>
              <a:rPr lang="en-US" sz="1800" dirty="0"/>
              <a:t>: 11/1 000 000 doses: </a:t>
            </a:r>
            <a:r>
              <a:rPr lang="fr-BE" sz="1800" dirty="0"/>
              <a:t>0.00005% de risque</a:t>
            </a:r>
          </a:p>
          <a:p>
            <a:r>
              <a:rPr lang="fr-BE" sz="1800" dirty="0"/>
              <a:t>Traitable, aucune séquelle</a:t>
            </a:r>
            <a:endParaRPr lang="en-US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6DA3C7-C0F6-1D49-9BB3-4E2FA9D03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4" r="1" b="1"/>
          <a:stretch/>
        </p:blipFill>
        <p:spPr>
          <a:xfrm>
            <a:off x="4405264" y="2956875"/>
            <a:ext cx="7587994" cy="3737479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CE678EF0-4397-D642-B8F5-7D9DF8DB38EA}"/>
              </a:ext>
            </a:extLst>
          </p:cNvPr>
          <p:cNvSpPr/>
          <p:nvPr/>
        </p:nvSpPr>
        <p:spPr>
          <a:xfrm>
            <a:off x="8906933" y="1270000"/>
            <a:ext cx="1693334" cy="12192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1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9976F-B9F8-324A-A63A-74DFEB9A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Contre-indications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AA748D-6DE3-C444-9B39-A015A2E0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Allergie à l’un des composants du vaccin (dont PEG)</a:t>
            </a:r>
          </a:p>
          <a:p>
            <a:r>
              <a:rPr lang="fr-FR" dirty="0"/>
              <a:t>Attention aux grands allergiques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97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711FE-3E49-E240-834B-E07A6A4E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36714"/>
            <a:ext cx="10515600" cy="2852737"/>
          </a:xfrm>
        </p:spPr>
        <p:txBody>
          <a:bodyPr/>
          <a:lstStyle/>
          <a:p>
            <a:r>
              <a:rPr lang="fr-FR" dirty="0"/>
              <a:t>Quid des femmes enceintes, allaitantes ou désirant être enceinte?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0AB6FB-876A-E547-BCA0-164830604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882" y="5182245"/>
            <a:ext cx="2331008" cy="62403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 descr="Coronavirus et grossesse : faut-il faire plus attention ?">
            <a:extLst>
              <a:ext uri="{FF2B5EF4-FFF2-40B4-BE49-F238E27FC236}">
                <a16:creationId xmlns:a16="http://schemas.microsoft.com/office/drawing/2014/main" id="{F6D3DEEB-EC01-8541-9816-57193A8E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69" y="3560065"/>
            <a:ext cx="4600701" cy="30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3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ACCEB-B577-3B40-9D1F-52E77848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458DE-C54F-C344-8281-75DB4D9E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données chez les femmes enceintes et allaitantes, par mesure de précaution, la grossesse et l’allaitement sont des contre-indications à la vaccination </a:t>
            </a:r>
            <a:r>
              <a:rPr lang="fr-FR" dirty="0" err="1"/>
              <a:t>Covid</a:t>
            </a:r>
            <a:endParaRPr lang="fr-FR" dirty="0"/>
          </a:p>
          <a:p>
            <a:r>
              <a:rPr lang="fr-FR" dirty="0"/>
              <a:t>Etude en cours chez </a:t>
            </a:r>
            <a:r>
              <a:rPr lang="fr-FR" dirty="0" err="1"/>
              <a:t>Janssen&amp;Janssen</a:t>
            </a:r>
            <a:endParaRPr lang="fr-FR" dirty="0"/>
          </a:p>
          <a:p>
            <a:r>
              <a:rPr lang="fr-FR" dirty="0"/>
              <a:t>Pour les femmes qui veulent tomber enceinte: on conseille d’attendre deux mois après le vaccin par mesure de précaution (en général un mois après un vaccin vivant)</a:t>
            </a:r>
          </a:p>
          <a:p>
            <a:r>
              <a:rPr lang="fr-FR" dirty="0"/>
              <a:t>Études animales classiques: aucun signal négatif de sécurité en terme de </a:t>
            </a:r>
            <a:r>
              <a:rPr lang="fr-FR" dirty="0" err="1"/>
              <a:t>tératogénicité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53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F3D8F9-1E40-1245-9ACE-DC817BAC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Peut-on se faire vacciner si on est malade?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4DCDDE-3E68-414B-B0FB-28CD6242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629235"/>
            <a:ext cx="4369714" cy="168029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Il </a:t>
            </a:r>
            <a:r>
              <a:rPr lang="en-US" sz="2000" dirty="0" err="1">
                <a:solidFill>
                  <a:schemeClr val="tx1"/>
                </a:solidFill>
              </a:rPr>
              <a:t>est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déconseillé</a:t>
            </a:r>
            <a:r>
              <a:rPr lang="en-US" sz="2000" dirty="0">
                <a:solidFill>
                  <a:schemeClr val="tx1"/>
                </a:solidFill>
              </a:rPr>
              <a:t> de se faire </a:t>
            </a:r>
            <a:r>
              <a:rPr lang="en-US" sz="2000" dirty="0" err="1">
                <a:solidFill>
                  <a:schemeClr val="tx1"/>
                </a:solidFill>
              </a:rPr>
              <a:t>vacciner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</a:t>
            </a:r>
            <a:r>
              <a:rPr lang="en-US" sz="2000" dirty="0">
                <a:solidFill>
                  <a:schemeClr val="tx1"/>
                </a:solidFill>
              </a:rPr>
              <a:t> on </a:t>
            </a:r>
            <a:r>
              <a:rPr lang="en-US" sz="2000" dirty="0" err="1">
                <a:solidFill>
                  <a:schemeClr val="tx1"/>
                </a:solidFill>
              </a:rPr>
              <a:t>présente</a:t>
            </a:r>
            <a:r>
              <a:rPr lang="en-US" sz="2000" dirty="0">
                <a:solidFill>
                  <a:schemeClr val="tx1"/>
                </a:solidFill>
              </a:rPr>
              <a:t> de la temp &gt;38.5°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Attendre</a:t>
            </a:r>
            <a:r>
              <a:rPr lang="en-US" sz="2000" dirty="0">
                <a:solidFill>
                  <a:schemeClr val="tx1"/>
                </a:solidFill>
              </a:rPr>
              <a:t> 14j </a:t>
            </a:r>
            <a:r>
              <a:rPr lang="en-US" sz="2000" dirty="0" err="1">
                <a:solidFill>
                  <a:schemeClr val="tx1"/>
                </a:solidFill>
              </a:rPr>
              <a:t>si</a:t>
            </a:r>
            <a:r>
              <a:rPr lang="en-US" sz="2000" dirty="0">
                <a:solidFill>
                  <a:schemeClr val="tx1"/>
                </a:solidFill>
              </a:rPr>
              <a:t> on a le Covid19 (</a:t>
            </a:r>
            <a:r>
              <a:rPr lang="en-US" sz="2000" dirty="0" err="1">
                <a:solidFill>
                  <a:schemeClr val="tx1"/>
                </a:solidFill>
              </a:rPr>
              <a:t>symptomatique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ou</a:t>
            </a:r>
            <a:r>
              <a:rPr lang="en-US" sz="2000" dirty="0">
                <a:solidFill>
                  <a:schemeClr val="tx1"/>
                </a:solidFill>
              </a:rPr>
              <a:t> non)</a:t>
            </a:r>
          </a:p>
        </p:txBody>
      </p:sp>
      <p:pic>
        <p:nvPicPr>
          <p:cNvPr id="5122" name="Picture 2" descr="Les bons gestes pour éviter la grippe saisonnière | HuffPost Québec Vivre">
            <a:extLst>
              <a:ext uri="{FF2B5EF4-FFF2-40B4-BE49-F238E27FC236}">
                <a16:creationId xmlns:a16="http://schemas.microsoft.com/office/drawing/2014/main" id="{D23354BB-2754-8348-BD0E-C5D238566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7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25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902A0-3226-F545-89F9-AC034E3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Doit-on se vacciner si on a des anticorps? Si on a déjà eu le Covid19?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799ACE-B9B7-CD47-9DD5-5A4DEF523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2"/>
                </a:solidFill>
              </a:rPr>
              <a:t>Efficacité idem et plus (déjà après une dose) chez les personnes qui ont déjà fait le Covid19</a:t>
            </a:r>
          </a:p>
        </p:txBody>
      </p:sp>
    </p:spTree>
    <p:extLst>
      <p:ext uri="{BB962C8B-B14F-4D97-AF65-F5344CB8AC3E}">
        <p14:creationId xmlns:p14="http://schemas.microsoft.com/office/powerpoint/2010/main" val="128919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CE6DB-2330-DF40-A368-07ED0228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Décroissance des </a:t>
            </a:r>
            <a:r>
              <a:rPr lang="fr-FR" dirty="0" err="1"/>
              <a:t>Ac</a:t>
            </a:r>
            <a:r>
              <a:rPr lang="fr-FR" dirty="0"/>
              <a:t> après infection naturelle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96C8259-F836-B149-B509-D26AB152D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93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r Wars : L'Attaque des Clones - Critique du Film Lucasfilm">
            <a:extLst>
              <a:ext uri="{FF2B5EF4-FFF2-40B4-BE49-F238E27FC236}">
                <a16:creationId xmlns:a16="http://schemas.microsoft.com/office/drawing/2014/main" id="{B35F10DE-107D-3F44-A321-EA6322CB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279399" y="445123"/>
            <a:ext cx="11633200" cy="40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8F2254-4E87-CB45-B52A-64F9F4F1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5054692"/>
            <a:ext cx="11594592" cy="65694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Comment les </a:t>
            </a:r>
            <a:r>
              <a:rPr lang="en-US" sz="4000" dirty="0" err="1">
                <a:solidFill>
                  <a:srgbClr val="000000"/>
                </a:solidFill>
              </a:rPr>
              <a:t>vaccins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Covid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ont-ils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été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créés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rapidement</a:t>
            </a:r>
            <a:r>
              <a:rPr lang="en-US" sz="34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632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F71B5-DE56-2249-AFEF-439DB899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Combien de temps après la vaccination est-ce efficace? Quelle efficacité peut-on en attendre? et chez les personnes âgées?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365C0C-925D-D246-9064-F672F1C4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75726"/>
            <a:ext cx="105156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chemeClr val="accent2"/>
                </a:solidFill>
              </a:rPr>
              <a:t>10 jours après la première dose: efficacité apparaît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chemeClr val="accent2"/>
                </a:solidFill>
              </a:rPr>
              <a:t>Elle est max 2-4 semaines après la deuxième dose</a:t>
            </a:r>
          </a:p>
        </p:txBody>
      </p:sp>
    </p:spTree>
    <p:extLst>
      <p:ext uri="{BB962C8B-B14F-4D97-AF65-F5344CB8AC3E}">
        <p14:creationId xmlns:p14="http://schemas.microsoft.com/office/powerpoint/2010/main" val="155762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739775" y="-53975"/>
            <a:ext cx="10515600" cy="1325563"/>
          </a:xfrm>
        </p:spPr>
        <p:txBody>
          <a:bodyPr/>
          <a:lstStyle/>
          <a:p>
            <a:pPr eaLnBrk="1" hangingPunct="1"/>
            <a:r>
              <a:rPr lang="fr-BE" altLang="fr-FR" sz="3600"/>
              <a:t>Vaccin mRNA: Pfizer/BioNtech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739775" y="1166813"/>
            <a:ext cx="10515600" cy="4351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u="sng" dirty="0">
                <a:hlinkClick r:id="rId2"/>
              </a:rPr>
              <a:t>Etude de phase 3 (placebo versus vaccin)</a:t>
            </a:r>
          </a:p>
          <a:p>
            <a:pPr eaLnBrk="1" hangingPunct="1"/>
            <a:r>
              <a:rPr lang="en-US" altLang="fr-FR" b="1" dirty="0"/>
              <a:t>95</a:t>
            </a:r>
            <a:r>
              <a:rPr lang="en-US" altLang="fr-FR" dirty="0"/>
              <a:t>% </a:t>
            </a:r>
            <a:r>
              <a:rPr lang="en-US" altLang="fr-FR" dirty="0" err="1"/>
              <a:t>d’efficacité</a:t>
            </a:r>
            <a:r>
              <a:rPr lang="en-US" altLang="fr-FR" dirty="0"/>
              <a:t> </a:t>
            </a:r>
          </a:p>
          <a:p>
            <a:pPr eaLnBrk="1" hangingPunct="1"/>
            <a:r>
              <a:rPr lang="en-US" altLang="fr-FR" dirty="0"/>
              <a:t>43538 participants!</a:t>
            </a:r>
          </a:p>
          <a:p>
            <a:pPr eaLnBrk="1" hangingPunct="1"/>
            <a:r>
              <a:rPr lang="en-US" altLang="fr-FR" dirty="0"/>
              <a:t>42% </a:t>
            </a:r>
            <a:r>
              <a:rPr lang="en-US" altLang="fr-FR" dirty="0" err="1"/>
              <a:t>vaccinés</a:t>
            </a:r>
            <a:r>
              <a:rPr lang="en-US" altLang="fr-FR" dirty="0"/>
              <a:t> &gt; 55 </a:t>
            </a:r>
            <a:r>
              <a:rPr lang="en-US" altLang="fr-FR" dirty="0" err="1"/>
              <a:t>ans</a:t>
            </a:r>
            <a:endParaRPr lang="en-US" altLang="fr-FR" dirty="0"/>
          </a:p>
          <a:p>
            <a:pPr eaLnBrk="1" hangingPunct="1"/>
            <a:r>
              <a:rPr lang="en-US" altLang="fr-FR" dirty="0"/>
              <a:t>Pas encore de </a:t>
            </a:r>
            <a:r>
              <a:rPr lang="en-US" altLang="fr-FR" dirty="0" err="1"/>
              <a:t>données</a:t>
            </a:r>
            <a:r>
              <a:rPr lang="en-US" altLang="fr-FR" dirty="0"/>
              <a:t> sur infections</a:t>
            </a:r>
            <a:br>
              <a:rPr lang="en-US" altLang="fr-FR" dirty="0"/>
            </a:br>
            <a:r>
              <a:rPr lang="en-US" altLang="fr-FR" dirty="0" err="1"/>
              <a:t>asymptomatiques</a:t>
            </a:r>
            <a:r>
              <a:rPr lang="en-US" altLang="fr-FR" dirty="0"/>
              <a:t> </a:t>
            </a:r>
          </a:p>
          <a:p>
            <a:pPr marL="0" indent="0" eaLnBrk="1" hangingPunct="1">
              <a:buNone/>
            </a:pPr>
            <a:endParaRPr lang="en-US" altLang="fr-FR" u="sng" dirty="0"/>
          </a:p>
          <a:p>
            <a:pPr eaLnBrk="1" hangingPunct="1"/>
            <a:endParaRPr lang="fr-BE" altLang="fr-FR" dirty="0"/>
          </a:p>
        </p:txBody>
      </p:sp>
      <p:sp>
        <p:nvSpPr>
          <p:cNvPr id="28676" name="ZoneTexte 1"/>
          <p:cNvSpPr txBox="1">
            <a:spLocks noChangeArrowheads="1"/>
          </p:cNvSpPr>
          <p:nvPr/>
        </p:nvSpPr>
        <p:spPr bwMode="auto">
          <a:xfrm>
            <a:off x="520700" y="5789613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altLang="fr-FR" i="1"/>
              <a:t>Polack et al NEJM 10 dec 2020</a:t>
            </a:r>
          </a:p>
        </p:txBody>
      </p:sp>
      <p:pic>
        <p:nvPicPr>
          <p:cNvPr id="28677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1" y="49900"/>
            <a:ext cx="5195888" cy="40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235" y="4177401"/>
            <a:ext cx="5495910" cy="22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50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8138"/>
          </a:xfrm>
        </p:spPr>
        <p:txBody>
          <a:bodyPr>
            <a:normAutofit fontScale="90000"/>
          </a:bodyPr>
          <a:lstStyle/>
          <a:p>
            <a:r>
              <a:rPr lang="fr-FR" b="0" dirty="0">
                <a:solidFill>
                  <a:srgbClr val="C00000"/>
                </a:solidFill>
              </a:rPr>
              <a:t>Résultats phase 3: </a:t>
            </a:r>
            <a:r>
              <a:rPr lang="fr-FR" dirty="0">
                <a:solidFill>
                  <a:srgbClr val="C00000"/>
                </a:solidFill>
              </a:rPr>
              <a:t>Pfizer-</a:t>
            </a:r>
            <a:r>
              <a:rPr lang="fr-FR" dirty="0" err="1">
                <a:solidFill>
                  <a:srgbClr val="C00000"/>
                </a:solidFill>
              </a:rPr>
              <a:t>BioNTech</a:t>
            </a:r>
            <a:r>
              <a:rPr lang="fr-FR" dirty="0">
                <a:solidFill>
                  <a:srgbClr val="C00000"/>
                </a:solidFill>
              </a:rPr>
              <a:t/>
            </a:r>
            <a:br>
              <a:rPr lang="fr-FR" dirty="0">
                <a:solidFill>
                  <a:srgbClr val="C00000"/>
                </a:solidFill>
              </a:rPr>
            </a:b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3060" y="1643265"/>
            <a:ext cx="6676697" cy="507821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22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275" y="211397"/>
            <a:ext cx="1115963" cy="7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851" y="666915"/>
            <a:ext cx="1787131" cy="1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701" y="136525"/>
            <a:ext cx="4158827" cy="16262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0" y="2025579"/>
            <a:ext cx="8603810" cy="30328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8032" y="4738394"/>
            <a:ext cx="8603809" cy="320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24" y="268951"/>
            <a:ext cx="11202636" cy="63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61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D49B-68F5-054F-A623-12DC7262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se passe-t-il si on n’a reçu qu’une seule dose?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2DFFE1-9997-3F48-8C90-D5BD030E9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3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6677C-D7AF-C14D-99F5-150028FD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0" y="365125"/>
            <a:ext cx="3672840" cy="447509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Déjà bonne efficacité…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Mais combien de temps?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43126E-CA01-6647-9A4B-DB89FF043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89" y="349166"/>
            <a:ext cx="6036395" cy="61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9A2BB-2774-054B-8B6A-8310F39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vaccin sera-t-il adapté en fonction des variantes du virus?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A5CDDD-6E81-C142-BEA8-29F135E46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2"/>
                </a:solidFill>
              </a:rPr>
              <a:t>Facilement, c’est un des grands avantages des vaccins à ARNm!</a:t>
            </a:r>
          </a:p>
          <a:p>
            <a:r>
              <a:rPr lang="fr-FR" b="1" i="1" dirty="0">
                <a:solidFill>
                  <a:schemeClr val="accent2"/>
                </a:solidFill>
              </a:rPr>
              <a:t>On peut changer la mode d’emploi facilement</a:t>
            </a:r>
          </a:p>
        </p:txBody>
      </p:sp>
    </p:spTree>
    <p:extLst>
      <p:ext uri="{BB962C8B-B14F-4D97-AF65-F5344CB8AC3E}">
        <p14:creationId xmlns:p14="http://schemas.microsoft.com/office/powerpoint/2010/main" val="185895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916A9-C12D-8E46-8810-FD3EFCC7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Combien de temps dure la protection vaccinale?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F75526-EE44-7647-9B75-1866F50DB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chemeClr val="accent2"/>
                </a:solidFill>
              </a:rPr>
              <a:t>Au moins 6 mois (les données arrivent…avec le temps)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chemeClr val="accent2"/>
                </a:solidFill>
              </a:rPr>
              <a:t>Probablement plus longtemps avec deux doses % une dose (basé sur beaucoup d’autres vaccins)</a:t>
            </a:r>
          </a:p>
        </p:txBody>
      </p:sp>
    </p:spTree>
    <p:extLst>
      <p:ext uri="{BB962C8B-B14F-4D97-AF65-F5344CB8AC3E}">
        <p14:creationId xmlns:p14="http://schemas.microsoft.com/office/powerpoint/2010/main" val="1545122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EE7D1-40F1-B64A-9A5E-D39C6D79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dit-on que 70% de couverture vaccinale pourrait suffire pour protéger une population?</a:t>
            </a:r>
            <a:br>
              <a:rPr lang="fr-FR" dirty="0"/>
            </a:br>
            <a:r>
              <a:rPr lang="fr-FR" dirty="0"/>
              <a:t>Pourquoi vacciner les soignants dans une maison de repos où les résidents sont vaccinés?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0FD41-9420-774C-85FD-3A475432E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592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B301C-9B1E-BE4D-AE6D-3EF8099E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424" y="1242949"/>
            <a:ext cx="3770376" cy="3780155"/>
          </a:xfrm>
        </p:spPr>
        <p:txBody>
          <a:bodyPr/>
          <a:lstStyle/>
          <a:p>
            <a:r>
              <a:rPr lang="fr-FR" dirty="0"/>
              <a:t>Principe l’immunité « de cohorte »: on ralentit/bloque la circulation du virus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E92AC-5196-FE40-AB52-4BD6EFC429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67" y="641556"/>
            <a:ext cx="6724650" cy="58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74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160" y="185736"/>
            <a:ext cx="1072896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dirty="0">
                <a:solidFill>
                  <a:srgbClr val="C00000"/>
                </a:solidFill>
              </a:rPr>
              <a:t>Un délai de développement exceptionnellement court, à la « vitesse de l’éclair »!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325822" y="1557336"/>
            <a:ext cx="8074516" cy="530066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fr-FR" altLang="x-none" dirty="0">
                <a:cs typeface="Arial" charset="0"/>
              </a:rPr>
              <a:t>Situation inédite: </a:t>
            </a:r>
          </a:p>
          <a:p>
            <a:pPr lvl="1">
              <a:buFontTx/>
              <a:buChar char="•"/>
            </a:pPr>
            <a:r>
              <a:rPr lang="fr-FR" altLang="x-none" sz="2133" dirty="0">
                <a:cs typeface="Arial" charset="0"/>
              </a:rPr>
              <a:t>6 mois entre la déclaration de l’épidémie et la mise en place des essais de phase 3,  </a:t>
            </a:r>
          </a:p>
          <a:p>
            <a:pPr lvl="1">
              <a:buFontTx/>
              <a:buChar char="•"/>
            </a:pPr>
            <a:r>
              <a:rPr lang="fr-FR" altLang="x-none" sz="2133" dirty="0">
                <a:cs typeface="Arial" charset="0"/>
              </a:rPr>
              <a:t>10 mois ½ pour les premiers résultats d’efficacité clinique</a:t>
            </a:r>
          </a:p>
          <a:p>
            <a:pPr lvl="1">
              <a:buFontTx/>
              <a:buChar char="•"/>
            </a:pPr>
            <a:r>
              <a:rPr lang="fr-FR" altLang="x-none" sz="2133" dirty="0">
                <a:cs typeface="Arial" charset="0"/>
              </a:rPr>
              <a:t>&lt; 1 an pour le début de la vaccination</a:t>
            </a:r>
          </a:p>
          <a:p>
            <a:pPr>
              <a:buFontTx/>
              <a:buChar char="•"/>
            </a:pPr>
            <a:endParaRPr lang="fr-FR" altLang="x-none" dirty="0">
              <a:cs typeface="Arial" charset="0"/>
            </a:endParaRPr>
          </a:p>
          <a:p>
            <a:pPr>
              <a:buFontTx/>
              <a:buChar char="•"/>
            </a:pPr>
            <a:r>
              <a:rPr lang="fr-FR" altLang="x-none" dirty="0">
                <a:cs typeface="Arial" charset="0"/>
              </a:rPr>
              <a:t>Rendue possible par  :</a:t>
            </a:r>
          </a:p>
          <a:p>
            <a:pPr lvl="1"/>
            <a:r>
              <a:rPr lang="fr-FR" altLang="x-none" sz="2133" dirty="0">
                <a:cs typeface="Arial" charset="0"/>
              </a:rPr>
              <a:t>les progrès scientifiques en immunologie et virologie (carte génétique du SARS-CoV-2 disponible dès janvier)</a:t>
            </a:r>
          </a:p>
          <a:p>
            <a:pPr lvl="1"/>
            <a:r>
              <a:rPr lang="fr-FR" altLang="x-none" sz="2133" dirty="0">
                <a:cs typeface="Arial" charset="0"/>
              </a:rPr>
              <a:t>l’existence de technologies développées antérieurement pour d’autres vaccins (plateformes vaccinales)/médicaments, en particulier en préparation d’une maladie infectieuse émergente (post-H1N1)</a:t>
            </a:r>
          </a:p>
          <a:p>
            <a:pPr lvl="1"/>
            <a:r>
              <a:rPr lang="fr-FR" altLang="x-none" sz="2133" dirty="0">
                <a:cs typeface="Arial" charset="0"/>
              </a:rPr>
              <a:t>l’identification de la protéine S comme antigène de choix lors des épidémies de SARS et MERS</a:t>
            </a:r>
          </a:p>
          <a:p>
            <a:pPr lvl="1"/>
            <a:r>
              <a:rPr lang="fr-FR" altLang="x-none" sz="2133" dirty="0">
                <a:cs typeface="Arial" charset="0"/>
              </a:rPr>
              <a:t>l’exceptionnelle mobilisation des équipes de recherche et des Etats pour le financement</a:t>
            </a:r>
          </a:p>
          <a:p>
            <a:pPr lvl="1"/>
            <a:r>
              <a:rPr lang="fr-FR" altLang="x-none" sz="2133" dirty="0">
                <a:cs typeface="Arial" charset="0"/>
              </a:rPr>
              <a:t>la mobilisation des volontaires pour réaliser les essais cliniques rapidement</a:t>
            </a:r>
          </a:p>
          <a:p>
            <a:pPr lvl="1"/>
            <a:r>
              <a:rPr lang="fr-FR" altLang="x-none" sz="2133" dirty="0">
                <a:cs typeface="Arial" charset="0"/>
              </a:rPr>
              <a:t>la compression des délais administratifs habituels</a:t>
            </a:r>
          </a:p>
          <a:p>
            <a:pPr lvl="1"/>
            <a:r>
              <a:rPr lang="fr-FR" altLang="x-none" sz="2133" dirty="0">
                <a:cs typeface="Arial" charset="0"/>
              </a:rPr>
              <a:t>l’anticipation des industriels et des Etats pour le développement industriel de la production (risque financier++)</a:t>
            </a:r>
          </a:p>
          <a:p>
            <a:endParaRPr lang="fr-FR" altLang="x-none" dirty="0">
              <a:latin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337" y="4797043"/>
            <a:ext cx="3535680" cy="15157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552" y="1829392"/>
            <a:ext cx="2966720" cy="21056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10509" y="3976305"/>
            <a:ext cx="316992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0055A5"/>
                </a:solidFill>
              </a:rPr>
              <a:t>Coalition for Epidemic </a:t>
            </a:r>
            <a:r>
              <a:rPr lang="en-GB" sz="2133" dirty="0" err="1">
                <a:solidFill>
                  <a:srgbClr val="0055A5"/>
                </a:solidFill>
              </a:rPr>
              <a:t>Prepardness</a:t>
            </a:r>
            <a:r>
              <a:rPr lang="en-GB" sz="2133" dirty="0">
                <a:solidFill>
                  <a:srgbClr val="0055A5"/>
                </a:solidFill>
              </a:rPr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3684385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8CCD5-5AA5-F146-84D1-E321A8E3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Peut-on être contagieux quand on est vacciné? Combien de temps devra-t-on continuer les mesures-barrière?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5963A3-F686-5046-9C7E-BDDDBFA67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2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9CF74-CF35-0643-9FE4-C75F19F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E43ED-8B89-314C-92CA-DA502952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Données sur les animaux vaccinés (en faible nombre): très peu ou pas de virus au niveau </a:t>
            </a:r>
            <a:r>
              <a:rPr lang="fr-FR" dirty="0" err="1"/>
              <a:t>naso</a:t>
            </a:r>
            <a:r>
              <a:rPr lang="fr-FR" dirty="0"/>
              <a:t>-pharyngé chez les animaux vaccinés</a:t>
            </a:r>
          </a:p>
          <a:p>
            <a:r>
              <a:rPr lang="fr-FR" dirty="0"/>
              <a:t>Logiquement…moins ou non contagieux quand on est vacciné (ex: rougeole)</a:t>
            </a:r>
          </a:p>
          <a:p>
            <a:r>
              <a:rPr lang="fr-FR" dirty="0"/>
              <a:t>Mais on n’a pas encore ces analyses-là dans les études vaccinales: donc on est prudent en attendant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 err="1"/>
              <a:t>Ccl</a:t>
            </a:r>
            <a:r>
              <a:rPr lang="fr-FR" dirty="0"/>
              <a:t>: seule solution </a:t>
            </a:r>
            <a:r>
              <a:rPr lang="fr-FR" dirty="0">
                <a:sym typeface="Wingdings" pitchFamily="2" charset="2"/>
              </a:rPr>
              <a:t> viser une couverture vaccinale élevée pour limiter la </a:t>
            </a:r>
            <a:r>
              <a:rPr lang="fr-FR" b="1" dirty="0">
                <a:sym typeface="Wingdings" pitchFamily="2" charset="2"/>
              </a:rPr>
              <a:t>circulation virale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7686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952" y="1371600"/>
            <a:ext cx="10290048" cy="5486400"/>
          </a:xfrm>
        </p:spPr>
        <p:txBody>
          <a:bodyPr>
            <a:normAutofit/>
          </a:bodyPr>
          <a:lstStyle/>
          <a:p>
            <a:r>
              <a:rPr lang="fr-BE" sz="2000" dirty="0"/>
              <a:t>95% des effets secondaires surviennent dans les 6 semaines et surtout les 5 premiers jours =&gt; on a largement ce recul</a:t>
            </a:r>
          </a:p>
          <a:p>
            <a:r>
              <a:rPr lang="fr-BE" sz="2000" dirty="0"/>
              <a:t>Comme pour tous les vaccins, et probablement plus particulièrement pour les vaccins avec PEG/</a:t>
            </a:r>
            <a:r>
              <a:rPr lang="fr-BE" sz="2000" dirty="0" err="1"/>
              <a:t>polysorbate</a:t>
            </a:r>
            <a:r>
              <a:rPr lang="fr-BE" sz="2000" dirty="0"/>
              <a:t>, il faut surveiller  les patients 15 à 30 min </a:t>
            </a:r>
          </a:p>
          <a:p>
            <a:r>
              <a:rPr lang="fr-BE" sz="2000" dirty="0"/>
              <a:t>Testé sur des dizaines de milliers de personnes (phase III normalement sur des milliers de personnes)</a:t>
            </a:r>
          </a:p>
          <a:p>
            <a:r>
              <a:rPr lang="fr-BE" sz="2000" dirty="0"/>
              <a:t>Il y a une transparence accrue  (partage des protocoles d’étude, des résultats intermédiaire …) et le contrôle scientifique est immense</a:t>
            </a:r>
          </a:p>
          <a:p>
            <a:r>
              <a:rPr lang="fr-BE" sz="2000" dirty="0"/>
              <a:t>L’ARN messager est une (semi-)nouvelle technique dans les vaccins mais est connue depuis &gt;20 ans et appliquée chez l’homme avec succès depuis longtemps, par ex en immunothérapie pour certains cancers</a:t>
            </a:r>
          </a:p>
          <a:p>
            <a:r>
              <a:rPr lang="fr-BE" sz="2000" dirty="0"/>
              <a:t>Le vaccin contre l’Ebola (adénovirus) a été produit en quelques mois lors de l’épidémie de 2015, et depuis est administré à tous les travailleurs de santé qui partent sur ces épidémies </a:t>
            </a:r>
            <a:r>
              <a:rPr lang="fr-BE" sz="2000" dirty="0">
                <a:sym typeface="Wingdings" pitchFamily="2" charset="2"/>
              </a:rPr>
              <a:t> extinction des </a:t>
            </a:r>
            <a:r>
              <a:rPr lang="fr-BE" sz="2000" dirty="0"/>
              <a:t>épidémies depuis lors</a:t>
            </a:r>
            <a:endParaRPr lang="en-US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14400"/>
          </a:xfrm>
        </p:spPr>
        <p:txBody>
          <a:bodyPr>
            <a:noAutofit/>
          </a:bodyPr>
          <a:lstStyle/>
          <a:p>
            <a:r>
              <a:rPr lang="fr-BE" sz="3600" dirty="0">
                <a:solidFill>
                  <a:srgbClr val="0070C0"/>
                </a:solidFill>
              </a:rPr>
              <a:t>Les vaccins en question :  ce qui nous rassure</a:t>
            </a:r>
          </a:p>
        </p:txBody>
      </p:sp>
    </p:spTree>
    <p:extLst>
      <p:ext uri="{BB962C8B-B14F-4D97-AF65-F5344CB8AC3E}">
        <p14:creationId xmlns:p14="http://schemas.microsoft.com/office/powerpoint/2010/main" val="3558728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80" y="-27384"/>
            <a:ext cx="7068536" cy="9335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8718" y="854086"/>
            <a:ext cx="6963747" cy="990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8253" y="1986872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7,7 millions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2605" y="1986872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 millions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6605" y="198884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 millions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6605" y="198884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2,9 millions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26605" y="1986872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 millions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8669" y="2776992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5725"/>
            <a:r>
              <a:rPr lang="en-US" sz="2000" b="1" dirty="0">
                <a:solidFill>
                  <a:srgbClr val="153F71"/>
                </a:solidFill>
              </a:rPr>
              <a:t>  70%</a:t>
            </a:r>
            <a:r>
              <a:rPr lang="en-US" b="1" dirty="0">
                <a:solidFill>
                  <a:srgbClr val="153F71"/>
                </a:solidFill>
              </a:rPr>
              <a:t> </a:t>
            </a:r>
          </a:p>
          <a:p>
            <a:pPr marL="85725"/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MOYENNE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3021" y="2776992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INCONNU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7021" y="277896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53F71"/>
                </a:solidFill>
              </a:rPr>
              <a:t>95%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587021" y="277896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INCONNU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27021" y="2776992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53F71"/>
                </a:solidFill>
              </a:rPr>
              <a:t>94,5%    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3338253" y="356908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53F71"/>
                </a:solidFill>
              </a:rPr>
              <a:t>VECTEUR VIRAL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42605" y="356908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53F71"/>
                </a:solidFill>
              </a:rPr>
              <a:t>VECTEUR VIRAL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6605" y="3571048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ARN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86605" y="3571048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ARN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26605" y="3569080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ARN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38253" y="4361168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PHASE </a:t>
            </a:r>
            <a:r>
              <a:rPr lang="en-US" sz="2000" b="1" dirty="0">
                <a:solidFill>
                  <a:srgbClr val="153F7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2605" y="4361168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PHASE </a:t>
            </a:r>
            <a:r>
              <a:rPr lang="en-US" sz="2000" b="1" dirty="0">
                <a:solidFill>
                  <a:srgbClr val="153F71"/>
                </a:solidFill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46605" y="4363136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PHASE </a:t>
            </a:r>
            <a:r>
              <a:rPr lang="en-US" sz="2000" b="1" dirty="0">
                <a:solidFill>
                  <a:srgbClr val="153F71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6605" y="4363136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PHASE </a:t>
            </a:r>
            <a:r>
              <a:rPr lang="en-US" sz="2000" b="1" dirty="0">
                <a:solidFill>
                  <a:srgbClr val="153F7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26605" y="4361168"/>
            <a:ext cx="1224000" cy="576064"/>
          </a:xfrm>
          <a:prstGeom prst="rect">
            <a:avLst/>
          </a:prstGeom>
          <a:solidFill>
            <a:srgbClr val="E6E6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53F71"/>
                </a:solidFill>
              </a:rPr>
              <a:t>PHASE </a:t>
            </a:r>
            <a:r>
              <a:rPr lang="en-US" sz="2000" b="1" dirty="0">
                <a:solidFill>
                  <a:srgbClr val="153F7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38253" y="5153256"/>
            <a:ext cx="122400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 doses</a:t>
            </a:r>
            <a:br>
              <a:rPr lang="en-US" sz="1400" b="1" dirty="0"/>
            </a:b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28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jours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42605" y="5153256"/>
            <a:ext cx="122400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   1 </a:t>
            </a:r>
            <a:r>
              <a:rPr lang="en-US" sz="1400" b="1" dirty="0" err="1">
                <a:solidFill>
                  <a:prstClr val="black"/>
                </a:solidFill>
              </a:rPr>
              <a:t>ou</a:t>
            </a:r>
            <a:r>
              <a:rPr lang="en-US" sz="1400" b="1" dirty="0">
                <a:solidFill>
                  <a:prstClr val="black"/>
                </a:solidFill>
              </a:rPr>
              <a:t> 2 doses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1200" b="1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à 56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jours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46605" y="5155224"/>
            <a:ext cx="122400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2 doses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1200" b="1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à 21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jours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86605" y="5155224"/>
            <a:ext cx="122400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2 doses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1200" b="1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à 28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jours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26605" y="5153256"/>
            <a:ext cx="122400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2 doses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1200" b="1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à 28 </a:t>
            </a:r>
            <a:r>
              <a:rPr lang="en-US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jours</a:t>
            </a:r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38253" y="5947312"/>
            <a:ext cx="122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Entre</a:t>
            </a:r>
            <a:r>
              <a:rPr lang="en-US" sz="1400" b="1" dirty="0"/>
              <a:t> +2°</a:t>
            </a:r>
          </a:p>
          <a:p>
            <a:pPr algn="ctr"/>
            <a:r>
              <a:rPr lang="en-US" sz="1200" dirty="0"/>
              <a:t>et</a:t>
            </a:r>
            <a:r>
              <a:rPr lang="en-US" sz="1400" b="1" dirty="0"/>
              <a:t> +8C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42605" y="5947312"/>
            <a:ext cx="122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err="1"/>
              <a:t>Réfrigérateur</a:t>
            </a:r>
            <a:r>
              <a:rPr lang="en-US" sz="1300" b="1" dirty="0"/>
              <a:t> </a:t>
            </a:r>
            <a:r>
              <a:rPr lang="en-US" sz="1300" b="1" dirty="0" err="1"/>
              <a:t>ordinaire</a:t>
            </a:r>
            <a:endParaRPr lang="en-US" sz="1300" b="1" dirty="0"/>
          </a:p>
        </p:txBody>
      </p:sp>
      <p:sp>
        <p:nvSpPr>
          <p:cNvPr id="36" name="Rectangle 35"/>
          <p:cNvSpPr/>
          <p:nvPr/>
        </p:nvSpPr>
        <p:spPr>
          <a:xfrm>
            <a:off x="6146605" y="5949280"/>
            <a:ext cx="122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/>
              <a:t>                </a:t>
            </a:r>
            <a:r>
              <a:rPr lang="en-US" sz="1100" b="1" dirty="0" err="1"/>
              <a:t>Stockage</a:t>
            </a:r>
            <a:endParaRPr lang="en-US" sz="1100" b="1" dirty="0"/>
          </a:p>
          <a:p>
            <a:r>
              <a:rPr lang="en-US" sz="1200" b="1" dirty="0"/>
              <a:t> -75°       </a:t>
            </a:r>
            <a:r>
              <a:rPr lang="en-US" sz="1100" b="1" dirty="0"/>
              <a:t>à long</a:t>
            </a:r>
          </a:p>
          <a:p>
            <a:r>
              <a:rPr lang="en-US" sz="1100" b="1" dirty="0"/>
              <a:t>                </a:t>
            </a:r>
            <a:r>
              <a:rPr lang="en-US" sz="1100" b="1" dirty="0" err="1"/>
              <a:t>terme</a:t>
            </a:r>
            <a:endParaRPr lang="en-US" sz="1100" b="1" dirty="0"/>
          </a:p>
        </p:txBody>
      </p:sp>
      <p:sp>
        <p:nvSpPr>
          <p:cNvPr id="37" name="Rectangle 36"/>
          <p:cNvSpPr/>
          <p:nvPr/>
        </p:nvSpPr>
        <p:spPr>
          <a:xfrm>
            <a:off x="7586605" y="5949280"/>
            <a:ext cx="122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PAS D’INFO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026605" y="5947312"/>
            <a:ext cx="122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PAS D’INFO</a:t>
            </a:r>
          </a:p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DÉFINITIVE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59497" y="1986872"/>
            <a:ext cx="1656185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/>
              <a:t>NOMBRE DE DOSES</a:t>
            </a:r>
          </a:p>
          <a:p>
            <a:pPr algn="r"/>
            <a:r>
              <a:rPr lang="en-US" sz="1100" b="1" dirty="0"/>
              <a:t>PRÉ-COMMANDÉES</a:t>
            </a:r>
          </a:p>
          <a:p>
            <a:pPr algn="r"/>
            <a:r>
              <a:rPr lang="en-US" sz="1100" b="1" dirty="0"/>
              <a:t>PAR LA BELGIQUE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8" y="2778960"/>
            <a:ext cx="1656185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/>
              <a:t>TAUX D’EFFICACITÉ</a:t>
            </a:r>
          </a:p>
          <a:p>
            <a:pPr algn="r"/>
            <a:r>
              <a:rPr lang="en-US" sz="1100" b="1" dirty="0"/>
              <a:t>ANNONCÉ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8" y="3571048"/>
            <a:ext cx="1656185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/>
              <a:t>TYPE DE VACCIN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8" y="4363136"/>
            <a:ext cx="1656185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/>
              <a:t>PHASE D’AVANCEMENT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415481" y="5155224"/>
            <a:ext cx="1800201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/>
              <a:t>NOMBRE DE </a:t>
            </a:r>
          </a:p>
          <a:p>
            <a:pPr algn="r"/>
            <a:r>
              <a:rPr lang="en-US" sz="1100" b="1" dirty="0"/>
              <a:t>DOSES À INJECTER</a:t>
            </a:r>
          </a:p>
          <a:p>
            <a:pPr algn="r"/>
            <a:r>
              <a:rPr lang="en-US" sz="1100" b="1" dirty="0"/>
              <a:t>&amp; SEMAINES D’INTERVALLE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15481" y="5947312"/>
            <a:ext cx="1800201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100" b="1" dirty="0"/>
              <a:t>STOCKAGE LONG TERME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5518" y="2799702"/>
            <a:ext cx="266737" cy="49536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8918" y="2827720"/>
            <a:ext cx="266737" cy="45726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2922" y="2828530"/>
            <a:ext cx="247685" cy="47631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0272" y="5222185"/>
            <a:ext cx="219106" cy="43821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0507" y="5222185"/>
            <a:ext cx="219106" cy="438211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0954" y="5222185"/>
            <a:ext cx="219106" cy="43821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1514" y="5222185"/>
            <a:ext cx="197859" cy="438211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6607" y="5222184"/>
            <a:ext cx="197859" cy="438211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286" y="5973370"/>
            <a:ext cx="114316" cy="52394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4312" y="5999428"/>
            <a:ext cx="15242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B0088E-CAD9-7149-9359-B9D04C523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101" r="1" b="28439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0B584C-7BBD-5347-8ABB-DE54A52DE48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Merci de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votre</a:t>
            </a:r>
            <a:r>
              <a:rPr lang="en-US" sz="4800" dirty="0">
                <a:latin typeface="+mj-lt"/>
                <a:ea typeface="+mj-ea"/>
                <a:cs typeface="+mj-cs"/>
              </a:rPr>
              <a:t> attention!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Des questions?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0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4" y="344670"/>
            <a:ext cx="10765714" cy="52150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13164" y="6051665"/>
            <a:ext cx="963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Deux lignes du temps. Au-dessus : le temps de création d'un vaccin en temps normal. En dessous : la course contre la montre lancée pour trouver un vaccin contre le Covid-19. - © https://www.nature.com/articles/s41586-020-2798-3/figures/1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745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781050" y="1085850"/>
            <a:ext cx="10515600" cy="551002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BE" altLang="fr-FR" dirty="0"/>
              <a:t>Les vaccins COVID-19 ont été développés selon les mêmes exigences légales de qualité, de sécurité et d'efficacité pharmaceutiques que les autres médicaments</a:t>
            </a:r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r>
              <a:rPr lang="fr-BE" altLang="fr-FR" dirty="0"/>
              <a:t>Aucun vaccin ne sera administré en Belgique sans approbation de l’agence Européenne du médicament  (EMA)ET sans accord de l’AFMPS</a:t>
            </a:r>
          </a:p>
        </p:txBody>
      </p:sp>
      <p:sp>
        <p:nvSpPr>
          <p:cNvPr id="20484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850"/>
          </a:xfrm>
        </p:spPr>
        <p:txBody>
          <a:bodyPr/>
          <a:lstStyle/>
          <a:p>
            <a:pPr eaLnBrk="1" hangingPunct="1"/>
            <a:r>
              <a:rPr lang="fr-BE" altLang="fr-FR" sz="3600" dirty="0"/>
              <a:t>Développement des vaccins COVID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912" y="2267754"/>
            <a:ext cx="7837091" cy="28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17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uturHebdo – Extraits des débats traitants de la question de l'humanité du  clone de l'homme | 14/10/2069">
            <a:extLst>
              <a:ext uri="{FF2B5EF4-FFF2-40B4-BE49-F238E27FC236}">
                <a16:creationId xmlns:a16="http://schemas.microsoft.com/office/drawing/2014/main" id="{B04456A9-AED6-0543-9DA3-6EE3770BA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9669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692776-B781-C544-B08A-207A1EB9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Comment fonctionnent les vaccins à ARNm? Y a-t-il un risque de modification de l’ADN?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C275EE-FE16-B749-B071-B221577FE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1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43712" y="0"/>
            <a:ext cx="10594848" cy="914400"/>
          </a:xfrm>
        </p:spPr>
        <p:txBody>
          <a:bodyPr>
            <a:normAutofit fontScale="90000"/>
          </a:bodyPr>
          <a:lstStyle/>
          <a:p>
            <a:r>
              <a:rPr lang="fr-BE" sz="3600" dirty="0">
                <a:solidFill>
                  <a:srgbClr val="0070C0"/>
                </a:solidFill>
              </a:rPr>
              <a:t>L’ARN messager (</a:t>
            </a:r>
            <a:r>
              <a:rPr lang="fr-BE" sz="3600" dirty="0" err="1">
                <a:solidFill>
                  <a:srgbClr val="0070C0"/>
                </a:solidFill>
              </a:rPr>
              <a:t>mRNA</a:t>
            </a:r>
            <a:r>
              <a:rPr lang="fr-BE" sz="3600" dirty="0">
                <a:solidFill>
                  <a:srgbClr val="0070C0"/>
                </a:solidFill>
              </a:rPr>
              <a:t>) : explication en français dans le texte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743712" y="1049867"/>
            <a:ext cx="5276088" cy="5427133"/>
          </a:xfrm>
        </p:spPr>
        <p:txBody>
          <a:bodyPr>
            <a:noAutofit/>
          </a:bodyPr>
          <a:lstStyle/>
          <a:p>
            <a:r>
              <a:rPr lang="fr-BE" sz="2000" dirty="0"/>
              <a:t>«on injecte une notice» </a:t>
            </a:r>
            <a:r>
              <a:rPr lang="fr-BE" sz="2000" dirty="0">
                <a:sym typeface="Wingdings" pitchFamily="2" charset="2"/>
              </a:rPr>
              <a:t> pas de chromosome, pas d’ADN, cela reste à l’extérieur du noyau où se trouve notre ADN</a:t>
            </a:r>
          </a:p>
          <a:p>
            <a:r>
              <a:rPr lang="fr-BE" sz="2000" dirty="0">
                <a:sym typeface="Wingdings" pitchFamily="2" charset="2"/>
              </a:rPr>
              <a:t>C’est lu par « l’usine de notre cellule » (les ribosomes ) pour fabriquer une protéine de surface du </a:t>
            </a:r>
            <a:r>
              <a:rPr lang="fr-BE" sz="2000" dirty="0" err="1">
                <a:sym typeface="Wingdings" pitchFamily="2" charset="2"/>
              </a:rPr>
              <a:t>Covid</a:t>
            </a:r>
            <a:r>
              <a:rPr lang="fr-BE" sz="2000" dirty="0">
                <a:sym typeface="Wingdings" pitchFamily="2" charset="2"/>
              </a:rPr>
              <a:t>  (pas le virus!) qui est présentée au système immunitaire, exactement comme si c’était un virus  bonne réponse immunitaire</a:t>
            </a:r>
          </a:p>
          <a:p>
            <a:r>
              <a:rPr lang="fr-BE" sz="2000" dirty="0">
                <a:sym typeface="Wingdings" pitchFamily="2" charset="2"/>
              </a:rPr>
              <a:t>Ce message se désintègre après avoir été lu (quelques minutes)</a:t>
            </a:r>
          </a:p>
          <a:p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Développement de nombreux vaccins ARNm  (</a:t>
            </a:r>
            <a:r>
              <a:rPr lang="fr-FR" altLang="fr-FR" sz="2000" dirty="0" err="1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2000" dirty="0" err="1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, influenza, CMV, rage, </a:t>
            </a:r>
            <a:r>
              <a:rPr lang="fr-FR" altLang="fr-FR" sz="2000" dirty="0" err="1">
                <a:solidFill>
                  <a:srgbClr val="0055A5"/>
                </a:solidFill>
                <a:latin typeface="+mn-lt"/>
                <a:ea typeface="MS PGothic" charset="-128"/>
              </a:rPr>
              <a:t>hMPV</a:t>
            </a:r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)  pas encore sur le marché</a:t>
            </a:r>
          </a:p>
          <a:p>
            <a:pPr marL="0" indent="0">
              <a:buNone/>
            </a:pPr>
            <a:endParaRPr lang="fr-B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99" y="909239"/>
            <a:ext cx="4334933" cy="564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73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16736" y="0"/>
            <a:ext cx="9351264" cy="85039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rgbClr val="0070C0"/>
                </a:solidFill>
              </a:rPr>
              <a:t>La technique </a:t>
            </a:r>
            <a:r>
              <a:rPr lang="fr-BE" sz="3600" dirty="0" err="1">
                <a:solidFill>
                  <a:srgbClr val="0070C0"/>
                </a:solidFill>
              </a:rPr>
              <a:t>mRNA</a:t>
            </a:r>
            <a:r>
              <a:rPr lang="fr-BE" sz="3600" dirty="0">
                <a:solidFill>
                  <a:srgbClr val="0070C0"/>
                </a:solidFill>
              </a:rPr>
              <a:t> : avantages - inconvénients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13411"/>
              </p:ext>
            </p:extLst>
          </p:nvPr>
        </p:nvGraphicFramePr>
        <p:xfrm>
          <a:off x="1243584" y="850393"/>
          <a:ext cx="9144000" cy="559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r>
                        <a:rPr lang="fr-BE" dirty="0"/>
                        <a:t>Avantages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Inconvénients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Faciles et rapides à produire à grande échelle, éventuellement à adapter si variant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Ils</a:t>
                      </a:r>
                      <a:r>
                        <a:rPr lang="fr-BE" baseline="0" dirty="0"/>
                        <a:t> sont très instables et très fragiles (on doit les encapsuler dans des bulles lipidiques)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Imitation de</a:t>
                      </a:r>
                      <a:r>
                        <a:rPr lang="fr-BE" baseline="0" dirty="0"/>
                        <a:t> ce qui se passe dans l’infection naturelle d’où réaction immunitaire complète, avec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stimulation aussi bien de la réponse immunitaire cellulaire (lymphocytes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CD4+ et CD8+), que de la réponse immunitaire humorale (production d'anticorps)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Comme ils sont très fragiles on doit les conserver à très basse température.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SI on les conserve mal, ils</a:t>
                      </a:r>
                      <a:r>
                        <a:rPr lang="fr-BE" baseline="0" dirty="0"/>
                        <a:t> sont détruits …. et on injecte quelque chose d’inactif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Chaque dose vaccinale est extrêmement</a:t>
                      </a:r>
                      <a:r>
                        <a:rPr lang="fr-BE" baseline="0" dirty="0"/>
                        <a:t> pure (pas d’adjuvant)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Effets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secondaires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locaux</a:t>
                      </a:r>
                      <a:r>
                        <a:rPr lang="en-US" dirty="0"/>
                        <a:t> et </a:t>
                      </a:r>
                      <a:r>
                        <a:rPr lang="en-US" dirty="0" err="1"/>
                        <a:t>généraux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e.a.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à</a:t>
                      </a:r>
                      <a:r>
                        <a:rPr lang="en-US" dirty="0"/>
                        <a:t> cause des </a:t>
                      </a:r>
                      <a:r>
                        <a:rPr lang="en-US" dirty="0" err="1"/>
                        <a:t>bulles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lipidiques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Ils</a:t>
                      </a:r>
                      <a:r>
                        <a:rPr lang="fr-BE" baseline="0" dirty="0"/>
                        <a:t> n’interagissent pas avec le génome (restent dans le cytoplasme ) et dégradation rapide et ne circule pas dans le corps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Technologie connue depuis &gt;20 ans mais pas du grand public car pas de vaccin avec cette technologie disponible actuellement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F3F8F-B562-614D-94EF-DEB14C53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Peut-on faire une maladie vaccinale? Quelles sont les effets secondaires? Quelles sont les contre-indications?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56ABA-58B8-4E49-90AB-F5BAB7424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2"/>
                </a:solidFill>
              </a:rPr>
              <a:t>Pas possible de faire une maladie vaccinale car on n’injecte que la notice d’une protéine, le virus complet (donc infectieux) n’est jamais présent</a:t>
            </a:r>
          </a:p>
        </p:txBody>
      </p:sp>
    </p:spTree>
    <p:extLst>
      <p:ext uri="{BB962C8B-B14F-4D97-AF65-F5344CB8AC3E}">
        <p14:creationId xmlns:p14="http://schemas.microsoft.com/office/powerpoint/2010/main" val="1436005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1542</Words>
  <Application>Microsoft Office PowerPoint</Application>
  <PresentationFormat>Grand écran</PresentationFormat>
  <Paragraphs>179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Rockwell</vt:lpstr>
      <vt:lpstr>Wingdings</vt:lpstr>
      <vt:lpstr>Thème Office</vt:lpstr>
      <vt:lpstr>Covid19 et Vaccination: toutes vos questions</vt:lpstr>
      <vt:lpstr>Comment les vaccins Covid ont-ils été créés si rapidement?</vt:lpstr>
      <vt:lpstr>Un délai de développement exceptionnellement court, à la « vitesse de l’éclair »!</vt:lpstr>
      <vt:lpstr>Présentation PowerPoint</vt:lpstr>
      <vt:lpstr>Développement des vaccins COVID</vt:lpstr>
      <vt:lpstr>Comment fonctionnent les vaccins à ARNm? Y a-t-il un risque de modification de l’ADN?</vt:lpstr>
      <vt:lpstr>L’ARN messager (mRNA) : explication en français dans le texte</vt:lpstr>
      <vt:lpstr>La technique mRNA : avantages - inconvénients</vt:lpstr>
      <vt:lpstr>Peut-on faire une maladie vaccinale? Quelles sont les effets secondaires? Quelles sont les contre-indications? </vt:lpstr>
      <vt:lpstr>Effets secondaires du vaccin Pfizer-BioNTech</vt:lpstr>
      <vt:lpstr>Effets secondaires</vt:lpstr>
      <vt:lpstr>Réactions allergiques?</vt:lpstr>
      <vt:lpstr>Présentation PowerPoint</vt:lpstr>
      <vt:lpstr>Contre-indications</vt:lpstr>
      <vt:lpstr>Quid des femmes enceintes, allaitantes ou désirant être enceinte?</vt:lpstr>
      <vt:lpstr>Présentation PowerPoint</vt:lpstr>
      <vt:lpstr>Peut-on se faire vacciner si on est malade?</vt:lpstr>
      <vt:lpstr>Doit-on se vacciner si on a des anticorps? Si on a déjà eu le Covid19?</vt:lpstr>
      <vt:lpstr>Décroissance des Ac après infection naturelle</vt:lpstr>
      <vt:lpstr>Combien de temps après la vaccination est-ce efficace? Quelle efficacité peut-on en attendre? et chez les personnes âgées?</vt:lpstr>
      <vt:lpstr>Vaccin mRNA: Pfizer/BioNtech</vt:lpstr>
      <vt:lpstr>Résultats phase 3: Pfizer-BioNTech </vt:lpstr>
      <vt:lpstr>Présentation PowerPoint</vt:lpstr>
      <vt:lpstr>Que se passe-t-il si on n’a reçu qu’une seule dose?</vt:lpstr>
      <vt:lpstr>Déjà bonne efficacité…  Mais combien de temps? </vt:lpstr>
      <vt:lpstr>Le vaccin sera-t-il adapté en fonction des variantes du virus?</vt:lpstr>
      <vt:lpstr>Combien de temps dure la protection vaccinale?</vt:lpstr>
      <vt:lpstr>Pourquoi dit-on que 70% de couverture vaccinale pourrait suffire pour protéger une population? Pourquoi vacciner les soignants dans une maison de repos où les résidents sont vaccinés?</vt:lpstr>
      <vt:lpstr>Principe l’immunité « de cohorte »: on ralentit/bloque la circulation du virus</vt:lpstr>
      <vt:lpstr>Peut-on être contagieux quand on est vacciné? Combien de temps devra-t-on continuer les mesures-barrière?</vt:lpstr>
      <vt:lpstr>Présentation PowerPoint</vt:lpstr>
      <vt:lpstr>Les vaccins en question :  ce qui nous rassure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et Vaccination: toutes vos questions</dc:title>
  <dc:creator>Martin De Wulf</dc:creator>
  <cp:lastModifiedBy>Bénédicte Drugmand - Communication ACSOL</cp:lastModifiedBy>
  <cp:revision>3</cp:revision>
  <dcterms:created xsi:type="dcterms:W3CDTF">2021-01-08T09:49:41Z</dcterms:created>
  <dcterms:modified xsi:type="dcterms:W3CDTF">2021-01-11T09:08:54Z</dcterms:modified>
</cp:coreProperties>
</file>